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Inter"/>
      <p:regular r:id="rId27"/>
      <p:bold r:id="rId28"/>
      <p:italic r:id="rId29"/>
      <p:boldItalic r:id="rId30"/>
    </p:embeddedFont>
    <p:embeddedFont>
      <p:font typeface="Roboto Mono"/>
      <p:regular r:id="rId31"/>
      <p:bold r:id="rId32"/>
      <p:italic r:id="rId33"/>
      <p:boldItalic r:id="rId34"/>
    </p:embeddedFont>
    <p:embeddedFont>
      <p:font typeface="Inter Medium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87330AF-7EAC-461F-8464-437CB64054B1}">
  <a:tblStyle styleId="{087330AF-7EAC-461F-8464-437CB64054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Inter-bold.fntdata"/><Relationship Id="rId27" Type="http://schemas.openxmlformats.org/officeDocument/2006/relationships/font" Target="fonts/Inter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Inter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Mono-regular.fntdata"/><Relationship Id="rId30" Type="http://schemas.openxmlformats.org/officeDocument/2006/relationships/font" Target="fonts/Inter-boldItalic.fntdata"/><Relationship Id="rId11" Type="http://schemas.openxmlformats.org/officeDocument/2006/relationships/slide" Target="slides/slide4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3.xml"/><Relationship Id="rId32" Type="http://schemas.openxmlformats.org/officeDocument/2006/relationships/font" Target="fonts/RobotoMono-bold.fntdata"/><Relationship Id="rId13" Type="http://schemas.openxmlformats.org/officeDocument/2006/relationships/slide" Target="slides/slide6.xml"/><Relationship Id="rId35" Type="http://schemas.openxmlformats.org/officeDocument/2006/relationships/font" Target="fonts/InterMedium-regular.fntdata"/><Relationship Id="rId12" Type="http://schemas.openxmlformats.org/officeDocument/2006/relationships/slide" Target="slides/slide5.xml"/><Relationship Id="rId34" Type="http://schemas.openxmlformats.org/officeDocument/2006/relationships/font" Target="fonts/RobotoMono-boldItalic.fntdata"/><Relationship Id="rId15" Type="http://schemas.openxmlformats.org/officeDocument/2006/relationships/slide" Target="slides/slide8.xml"/><Relationship Id="rId37" Type="http://schemas.openxmlformats.org/officeDocument/2006/relationships/font" Target="fonts/InterMedium-italic.fntdata"/><Relationship Id="rId14" Type="http://schemas.openxmlformats.org/officeDocument/2006/relationships/slide" Target="slides/slide7.xml"/><Relationship Id="rId36" Type="http://schemas.openxmlformats.org/officeDocument/2006/relationships/font" Target="fonts/InterMedium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38" Type="http://schemas.openxmlformats.org/officeDocument/2006/relationships/font" Target="fonts/InterMedium-bold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4b3ac37c5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4b3ac37c5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34b3f5f9c7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34b3f5f9c7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4b3ac37c57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4b3ac37c57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4b3ac37c57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4b3ac37c57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4b8e5f8bc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4b8e5f8bc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4b8e5f8bc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4b8e5f8bc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4b3ac37c57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34b3ac37c57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4b3ac37c57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4b3ac37c57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Our audio amplifier will not be suitable for driving loudspeakers (due to loading considerations, to be discussed later).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will be designing a few various filters into our circuit today (high pass, distortion, etc)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type of </a:t>
            </a:r>
            <a:r>
              <a:rPr lang="en"/>
              <a:t>transistor</a:t>
            </a:r>
            <a:r>
              <a:rPr lang="en"/>
              <a:t> we will be using today is a BJT. Amplification through transistors is used most often in analog applications, while switching is used most often in digital applications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4b8e5f8bc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4b8e5f8bc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4b8e5f8bc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4b8e5f8bc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4b3ac37c57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4b3ac37c57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4b3f5f9c7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4b3f5f9c7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4b3f5f9c7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4b3f5f9c7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4b3f5f9c7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4b3f5f9c7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4b3f5f9c7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4b3f5f9c7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layout" type="title">
  <p:cSld name="TITL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4"/>
          <p:cNvSpPr/>
          <p:nvPr>
            <p:ph idx="3" type="pic"/>
          </p:nvPr>
        </p:nvSpPr>
        <p:spPr>
          <a:xfrm>
            <a:off x="226525" y="2975750"/>
            <a:ext cx="4458900" cy="19413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with details">
  <p:cSld name="TITLE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3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266700" y="4099025"/>
            <a:ext cx="4458900" cy="84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1_2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7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226525" y="2857625"/>
            <a:ext cx="4458900" cy="20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09" name="Google Shape;109;p1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1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3" type="body"/>
          </p:nvPr>
        </p:nvSpPr>
        <p:spPr>
          <a:xfrm>
            <a:off x="226525" y="2621103"/>
            <a:ext cx="3366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4" type="title"/>
          </p:nvPr>
        </p:nvSpPr>
        <p:spPr>
          <a:xfrm>
            <a:off x="226525" y="571800"/>
            <a:ext cx="52614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tx">
  <p:cSld name="TITLE_AND_BODY"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9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AND_BODY_2"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0"/>
          <p:cNvSpPr txBox="1"/>
          <p:nvPr>
            <p:ph type="title"/>
          </p:nvPr>
        </p:nvSpPr>
        <p:spPr>
          <a:xfrm>
            <a:off x="226525" y="248960"/>
            <a:ext cx="8691000" cy="23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TITLE_AND_BODY_1"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" type="twoColTx">
  <p:cSld name="TITLE_AND_TWO_COLUMNS"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/>
          <p:nvPr>
            <p:ph idx="2" type="pic"/>
          </p:nvPr>
        </p:nvSpPr>
        <p:spPr>
          <a:xfrm>
            <a:off x="-522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156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156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2"/>
          <p:cNvSpPr txBox="1"/>
          <p:nvPr>
            <p:ph idx="3" type="title"/>
          </p:nvPr>
        </p:nvSpPr>
        <p:spPr>
          <a:xfrm>
            <a:off x="32086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2"/>
          <p:cNvSpPr txBox="1"/>
          <p:nvPr>
            <p:ph idx="4" type="body"/>
          </p:nvPr>
        </p:nvSpPr>
        <p:spPr>
          <a:xfrm>
            <a:off x="32086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5" type="title"/>
          </p:nvPr>
        </p:nvSpPr>
        <p:spPr>
          <a:xfrm>
            <a:off x="6268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idx="6" type="body"/>
          </p:nvPr>
        </p:nvSpPr>
        <p:spPr>
          <a:xfrm>
            <a:off x="6268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/>
          <p:nvPr>
            <p:ph idx="7" type="pic"/>
          </p:nvPr>
        </p:nvSpPr>
        <p:spPr>
          <a:xfrm>
            <a:off x="3053763" y="709575"/>
            <a:ext cx="30318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2"/>
          <p:cNvSpPr/>
          <p:nvPr>
            <p:ph idx="8" type="pic"/>
          </p:nvPr>
        </p:nvSpPr>
        <p:spPr>
          <a:xfrm>
            <a:off x="609547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36" name="Google Shape;136;p22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22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2"/>
          <p:cNvCxnSpPr/>
          <p:nvPr/>
        </p:nvCxnSpPr>
        <p:spPr>
          <a:xfrm rot="10800000">
            <a:off x="0" y="3520200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22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22"/>
          <p:cNvSpPr txBox="1"/>
          <p:nvPr>
            <p:ph idx="9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AND_TWO_COLUMNS_1"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/>
          <p:nvPr>
            <p:ph idx="2" type="pic"/>
          </p:nvPr>
        </p:nvSpPr>
        <p:spPr>
          <a:xfrm>
            <a:off x="-522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3"/>
          <p:cNvSpPr/>
          <p:nvPr>
            <p:ph idx="3" type="pic"/>
          </p:nvPr>
        </p:nvSpPr>
        <p:spPr>
          <a:xfrm>
            <a:off x="3053763" y="709575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23"/>
          <p:cNvSpPr/>
          <p:nvPr>
            <p:ph idx="4" type="pic"/>
          </p:nvPr>
        </p:nvSpPr>
        <p:spPr>
          <a:xfrm>
            <a:off x="609547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45" name="Google Shape;145;p23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3"/>
          <p:cNvSpPr txBox="1"/>
          <p:nvPr>
            <p:ph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7" name="Google Shape;147;p23"/>
          <p:cNvSpPr/>
          <p:nvPr>
            <p:ph idx="5" type="pic"/>
          </p:nvPr>
        </p:nvSpPr>
        <p:spPr>
          <a:xfrm>
            <a:off x="-497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"/>
          <p:cNvSpPr/>
          <p:nvPr>
            <p:ph idx="6" type="pic"/>
          </p:nvPr>
        </p:nvSpPr>
        <p:spPr>
          <a:xfrm>
            <a:off x="3054013" y="2192221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49" name="Google Shape;149;p23"/>
          <p:cNvSpPr/>
          <p:nvPr>
            <p:ph idx="7" type="pic"/>
          </p:nvPr>
        </p:nvSpPr>
        <p:spPr>
          <a:xfrm>
            <a:off x="609572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23"/>
          <p:cNvSpPr/>
          <p:nvPr>
            <p:ph idx="8" type="pic"/>
          </p:nvPr>
        </p:nvSpPr>
        <p:spPr>
          <a:xfrm>
            <a:off x="-497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3"/>
          <p:cNvSpPr/>
          <p:nvPr>
            <p:ph idx="9" type="pic"/>
          </p:nvPr>
        </p:nvSpPr>
        <p:spPr>
          <a:xfrm>
            <a:off x="3054013" y="3674873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23"/>
          <p:cNvSpPr/>
          <p:nvPr>
            <p:ph idx="13" type="pic"/>
          </p:nvPr>
        </p:nvSpPr>
        <p:spPr>
          <a:xfrm>
            <a:off x="609572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 type="titleOnly">
  <p:cSld name="TITLE_ONLY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TITLE_ONLY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ONE_COLUMN_TEXT">
    <p:bg>
      <p:bgPr>
        <a:solidFill>
          <a:schemeClr val="dk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/>
          <p:nvPr>
            <p:ph idx="2" type="pic"/>
          </p:nvPr>
        </p:nvSpPr>
        <p:spPr>
          <a:xfrm>
            <a:off x="4576350" y="0"/>
            <a:ext cx="4567500" cy="5153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26"/>
          <p:cNvSpPr txBox="1"/>
          <p:nvPr>
            <p:ph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 2">
  <p:cSld name="MAIN_POIN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7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7" name="Google Shape;167;p27"/>
          <p:cNvSpPr/>
          <p:nvPr>
            <p:ph idx="2" type="pic"/>
          </p:nvPr>
        </p:nvSpPr>
        <p:spPr>
          <a:xfrm>
            <a:off x="231542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27"/>
          <p:cNvSpPr/>
          <p:nvPr>
            <p:ph idx="3" type="pic"/>
          </p:nvPr>
        </p:nvSpPr>
        <p:spPr>
          <a:xfrm>
            <a:off x="6255975" y="1391900"/>
            <a:ext cx="2661600" cy="2359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27"/>
          <p:cNvSpPr txBox="1"/>
          <p:nvPr>
            <p:ph idx="4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chart">
  <p:cSld name="SECTION_TITLE_AND_DESCRI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2" name="Google Shape;17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2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2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28"/>
          <p:cNvSpPr txBox="1"/>
          <p:nvPr>
            <p:ph idx="3"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SECTION_TITLE_AND_DESCRIPTION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9" name="Google Shape;17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9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2" name="Google Shape;182;p29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SECTION_TITLE_AND_DESCRIPTION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5" name="Google Shape;18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30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8" name="Google Shape;188;p30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0"/>
          <p:cNvSpPr txBox="1"/>
          <p:nvPr>
            <p:ph idx="3" type="body"/>
          </p:nvPr>
        </p:nvSpPr>
        <p:spPr>
          <a:xfrm>
            <a:off x="4798500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" name="Google Shape;190;p30"/>
          <p:cNvSpPr txBox="1"/>
          <p:nvPr>
            <p:ph idx="4" type="subTitle"/>
          </p:nvPr>
        </p:nvSpPr>
        <p:spPr>
          <a:xfrm>
            <a:off x="4798500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 2">
  <p:cSld name="CAPTION_ONLY">
    <p:bg>
      <p:bgPr>
        <a:solidFill>
          <a:schemeClr val="dk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/>
          <p:nvPr/>
        </p:nvSpPr>
        <p:spPr>
          <a:xfrm>
            <a:off x="0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3" name="Google Shape;193;p31"/>
          <p:cNvSpPr/>
          <p:nvPr>
            <p:ph idx="2" type="pic"/>
          </p:nvPr>
        </p:nvSpPr>
        <p:spPr>
          <a:xfrm>
            <a:off x="0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94" name="Google Shape;194;p31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1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1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31"/>
          <p:cNvSpPr txBox="1"/>
          <p:nvPr>
            <p:ph type="title"/>
          </p:nvPr>
        </p:nvSpPr>
        <p:spPr>
          <a:xfrm>
            <a:off x="161850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161850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99" name="Google Shape;199;p31"/>
          <p:cNvSpPr/>
          <p:nvPr/>
        </p:nvSpPr>
        <p:spPr>
          <a:xfrm>
            <a:off x="6095725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6095725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 txBox="1"/>
          <p:nvPr>
            <p:ph idx="4" type="title"/>
          </p:nvPr>
        </p:nvSpPr>
        <p:spPr>
          <a:xfrm>
            <a:off x="6257575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2" name="Google Shape;202;p31"/>
          <p:cNvSpPr txBox="1"/>
          <p:nvPr>
            <p:ph idx="5" type="body"/>
          </p:nvPr>
        </p:nvSpPr>
        <p:spPr>
          <a:xfrm>
            <a:off x="6257575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3" name="Google Shape;203;p31"/>
          <p:cNvSpPr/>
          <p:nvPr>
            <p:ph idx="6" type="pic"/>
          </p:nvPr>
        </p:nvSpPr>
        <p:spPr>
          <a:xfrm>
            <a:off x="3053900" y="1794150"/>
            <a:ext cx="3030600" cy="33492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31"/>
          <p:cNvSpPr/>
          <p:nvPr/>
        </p:nvSpPr>
        <p:spPr>
          <a:xfrm>
            <a:off x="3054250" y="709380"/>
            <a:ext cx="30306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31"/>
          <p:cNvSpPr txBox="1"/>
          <p:nvPr>
            <p:ph idx="7" type="title"/>
          </p:nvPr>
        </p:nvSpPr>
        <p:spPr>
          <a:xfrm>
            <a:off x="3214545" y="801878"/>
            <a:ext cx="270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6" name="Google Shape;206;p31"/>
          <p:cNvSpPr txBox="1"/>
          <p:nvPr>
            <p:ph idx="8" type="body"/>
          </p:nvPr>
        </p:nvSpPr>
        <p:spPr>
          <a:xfrm>
            <a:off x="3214545" y="1271620"/>
            <a:ext cx="2700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207" name="Google Shape;207;p31"/>
          <p:cNvCxnSpPr/>
          <p:nvPr/>
        </p:nvCxnSpPr>
        <p:spPr>
          <a:xfrm rot="10800000">
            <a:off x="3049250" y="1791825"/>
            <a:ext cx="3041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31"/>
          <p:cNvCxnSpPr/>
          <p:nvPr/>
        </p:nvCxnSpPr>
        <p:spPr>
          <a:xfrm rot="10800000">
            <a:off x="0" y="40619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" name="Google Shape;209;p31"/>
          <p:cNvSpPr txBox="1"/>
          <p:nvPr>
            <p:ph idx="9" type="title"/>
          </p:nvPr>
        </p:nvSpPr>
        <p:spPr>
          <a:xfrm>
            <a:off x="2497875" y="145800"/>
            <a:ext cx="4791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details">
  <p:cSld name="BIG_NUMBER"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2" name="Google Shape;21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3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2"/>
          <p:cNvSpPr txBox="1"/>
          <p:nvPr>
            <p:ph idx="3" type="title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7" name="Google Shape;217;p32"/>
          <p:cNvSpPr txBox="1"/>
          <p:nvPr>
            <p:ph idx="4" type="title"/>
          </p:nvPr>
        </p:nvSpPr>
        <p:spPr>
          <a:xfrm>
            <a:off x="4801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32"/>
          <p:cNvSpPr txBox="1"/>
          <p:nvPr>
            <p:ph idx="5" type="title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9" name="Google Shape;219;p32"/>
          <p:cNvSpPr txBox="1"/>
          <p:nvPr>
            <p:ph idx="6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20" name="Google Shape;220;p32"/>
          <p:cNvSpPr txBox="1"/>
          <p:nvPr>
            <p:ph idx="7" type="title"/>
          </p:nvPr>
        </p:nvSpPr>
        <p:spPr>
          <a:xfrm>
            <a:off x="229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IG_NUMBER_1">
    <p:bg>
      <p:bgPr>
        <a:solidFill>
          <a:schemeClr val="l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3" name="Google Shape;22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33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33"/>
          <p:cNvSpPr txBox="1"/>
          <p:nvPr>
            <p:ph type="title"/>
          </p:nvPr>
        </p:nvSpPr>
        <p:spPr>
          <a:xfrm>
            <a:off x="229800" y="8956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" name="Google Shape;226;p33"/>
          <p:cNvSpPr txBox="1"/>
          <p:nvPr>
            <p:ph idx="2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285750" y="1555350"/>
            <a:ext cx="7291500" cy="3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1" type="body"/>
          </p:nvPr>
        </p:nvSpPr>
        <p:spPr>
          <a:xfrm>
            <a:off x="7256675" y="1827175"/>
            <a:ext cx="17676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" name="Google Shape;232;p35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3" name="Google Shape;233;p35"/>
          <p:cNvSpPr txBox="1"/>
          <p:nvPr>
            <p:ph idx="1" type="body"/>
          </p:nvPr>
        </p:nvSpPr>
        <p:spPr>
          <a:xfrm>
            <a:off x="226525" y="1850026"/>
            <a:ext cx="8673000" cy="19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34" name="Google Shape;234;p35"/>
          <p:cNvSpPr txBox="1"/>
          <p:nvPr/>
        </p:nvSpPr>
        <p:spPr>
          <a:xfrm>
            <a:off x="48250" y="482279"/>
            <a:ext cx="16473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b="1" sz="20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">
  <p:cSld name="CUSTOM_1_1">
    <p:bg>
      <p:bgPr>
        <a:solidFill>
          <a:schemeClr val="dk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"/>
          <p:cNvSpPr/>
          <p:nvPr>
            <p:ph idx="2" type="pic"/>
          </p:nvPr>
        </p:nvSpPr>
        <p:spPr>
          <a:xfrm>
            <a:off x="338100" y="480450"/>
            <a:ext cx="3785400" cy="4438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36"/>
          <p:cNvSpPr txBox="1"/>
          <p:nvPr>
            <p:ph idx="1" type="body"/>
          </p:nvPr>
        </p:nvSpPr>
        <p:spPr>
          <a:xfrm>
            <a:off x="4355225" y="3379725"/>
            <a:ext cx="4512900" cy="15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and image">
  <p:cSld name="CUSTOM_2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/>
          <p:nvPr>
            <p:ph idx="2" type="pic"/>
          </p:nvPr>
        </p:nvSpPr>
        <p:spPr>
          <a:xfrm>
            <a:off x="226500" y="2357750"/>
            <a:ext cx="8691000" cy="255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37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1" name="Google Shape;241;p37"/>
          <p:cNvSpPr txBox="1"/>
          <p:nvPr>
            <p:ph idx="3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2" name="Google Shape;242;p37"/>
          <p:cNvSpPr txBox="1"/>
          <p:nvPr>
            <p:ph idx="1" type="subTitle"/>
          </p:nvPr>
        </p:nvSpPr>
        <p:spPr>
          <a:xfrm>
            <a:off x="226525" y="700225"/>
            <a:ext cx="21579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b="1" sz="1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7"/>
          <p:cNvSpPr txBox="1"/>
          <p:nvPr>
            <p:ph idx="4" type="body"/>
          </p:nvPr>
        </p:nvSpPr>
        <p:spPr>
          <a:xfrm>
            <a:off x="2492925" y="700283"/>
            <a:ext cx="64245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2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6" name="Google Shape;246;p38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_1_2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idx="1" type="subTitle"/>
          </p:nvPr>
        </p:nvSpPr>
        <p:spPr>
          <a:xfrm>
            <a:off x="226533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9" name="Google Shape;249;p39"/>
          <p:cNvSpPr txBox="1"/>
          <p:nvPr>
            <p:ph idx="2" type="subTitle"/>
          </p:nvPr>
        </p:nvSpPr>
        <p:spPr>
          <a:xfrm>
            <a:off x="3091450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0" name="Google Shape;250;p39"/>
          <p:cNvSpPr txBox="1"/>
          <p:nvPr>
            <p:ph idx="3" type="subTitle"/>
          </p:nvPr>
        </p:nvSpPr>
        <p:spPr>
          <a:xfrm>
            <a:off x="5956367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1" name="Google Shape;251;p39"/>
          <p:cNvSpPr txBox="1"/>
          <p:nvPr>
            <p:ph idx="4" type="subTitle"/>
          </p:nvPr>
        </p:nvSpPr>
        <p:spPr>
          <a:xfrm>
            <a:off x="226533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2" name="Google Shape;252;p39"/>
          <p:cNvSpPr txBox="1"/>
          <p:nvPr>
            <p:ph idx="5" type="subTitle"/>
          </p:nvPr>
        </p:nvSpPr>
        <p:spPr>
          <a:xfrm>
            <a:off x="3091450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3" name="Google Shape;253;p39"/>
          <p:cNvSpPr txBox="1"/>
          <p:nvPr>
            <p:ph idx="6" type="subTitle"/>
          </p:nvPr>
        </p:nvSpPr>
        <p:spPr>
          <a:xfrm>
            <a:off x="5956367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4" name="Google Shape;254;p39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2_1_1">
    <p:bg>
      <p:bgPr>
        <a:solidFill>
          <a:schemeClr val="dk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0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two images">
  <p:cSld name="CUSTOM_3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4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1" name="Google Shape;261;p41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2" name="Google Shape;262;p41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3" name="Google Shape;263;p41"/>
          <p:cNvSpPr/>
          <p:nvPr>
            <p:ph idx="4" type="pic"/>
          </p:nvPr>
        </p:nvSpPr>
        <p:spPr>
          <a:xfrm>
            <a:off x="336877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41"/>
          <p:cNvSpPr/>
          <p:nvPr>
            <p:ph idx="5" type="pic"/>
          </p:nvPr>
        </p:nvSpPr>
        <p:spPr>
          <a:xfrm>
            <a:off x="7320200" y="1391900"/>
            <a:ext cx="1597200" cy="1970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wo storyboards">
  <p:cSld name="CUSTOM_3_2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2"/>
          <p:cNvSpPr/>
          <p:nvPr>
            <p:ph idx="2" type="pic"/>
          </p:nvPr>
        </p:nvSpPr>
        <p:spPr>
          <a:xfrm>
            <a:off x="-52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42"/>
          <p:cNvSpPr txBox="1"/>
          <p:nvPr>
            <p:ph type="title"/>
          </p:nvPr>
        </p:nvSpPr>
        <p:spPr>
          <a:xfrm>
            <a:off x="18047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68" name="Google Shape;268;p42"/>
          <p:cNvSpPr txBox="1"/>
          <p:nvPr>
            <p:ph idx="1" type="body"/>
          </p:nvPr>
        </p:nvSpPr>
        <p:spPr>
          <a:xfrm>
            <a:off x="18047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69" name="Google Shape;269;p42"/>
          <p:cNvSpPr txBox="1"/>
          <p:nvPr>
            <p:ph idx="3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70" name="Google Shape;270;p42"/>
          <p:cNvCxnSpPr/>
          <p:nvPr/>
        </p:nvCxnSpPr>
        <p:spPr>
          <a:xfrm>
            <a:off x="4572000" y="709150"/>
            <a:ext cx="0" cy="444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42"/>
          <p:cNvCxnSpPr/>
          <p:nvPr/>
        </p:nvCxnSpPr>
        <p:spPr>
          <a:xfrm rot="10800000">
            <a:off x="0" y="3514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" name="Google Shape;272;p42"/>
          <p:cNvCxnSpPr/>
          <p:nvPr/>
        </p:nvCxnSpPr>
        <p:spPr>
          <a:xfrm rot="10800000">
            <a:off x="0" y="7095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42"/>
          <p:cNvSpPr/>
          <p:nvPr>
            <p:ph idx="4" type="pic"/>
          </p:nvPr>
        </p:nvSpPr>
        <p:spPr>
          <a:xfrm>
            <a:off x="45775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2"/>
          <p:cNvSpPr txBox="1"/>
          <p:nvPr>
            <p:ph idx="5" type="title"/>
          </p:nvPr>
        </p:nvSpPr>
        <p:spPr>
          <a:xfrm>
            <a:off x="476322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75" name="Google Shape;275;p42"/>
          <p:cNvSpPr txBox="1"/>
          <p:nvPr>
            <p:ph idx="6" type="body"/>
          </p:nvPr>
        </p:nvSpPr>
        <p:spPr>
          <a:xfrm>
            <a:off x="476322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cription with phone">
  <p:cSld name="CUSTOM_3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8" name="Google Shape;278;p43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9" name="Google Shape;279;p43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0" name="Google Shape;280;p43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descr="Blank mock of a smartphone." id="281" name="Google Shape;281;p43"/>
          <p:cNvPicPr preferRelativeResize="0"/>
          <p:nvPr/>
        </p:nvPicPr>
        <p:blipFill rotWithShape="1">
          <a:blip r:embed="rId2">
            <a:alphaModFix/>
          </a:blip>
          <a:srcRect b="38736" l="0" r="0" t="0"/>
          <a:stretch/>
        </p:blipFill>
        <p:spPr>
          <a:xfrm>
            <a:off x="3882050" y="261250"/>
            <a:ext cx="4814074" cy="48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3"/>
          <p:cNvSpPr/>
          <p:nvPr>
            <p:ph idx="4" type="pic"/>
          </p:nvPr>
        </p:nvSpPr>
        <p:spPr>
          <a:xfrm>
            <a:off x="4197575" y="512375"/>
            <a:ext cx="2847600" cy="4631100"/>
          </a:xfrm>
          <a:prstGeom prst="round2SameRect">
            <a:avLst>
              <a:gd fmla="val 12455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CUSTOM_4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44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6" name="Google Shape;286;p44"/>
          <p:cNvSpPr txBox="1"/>
          <p:nvPr>
            <p:ph idx="1" type="body"/>
          </p:nvPr>
        </p:nvSpPr>
        <p:spPr>
          <a:xfrm>
            <a:off x="226525" y="1793250"/>
            <a:ext cx="8599500" cy="15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7" name="Google Shape;287;p44"/>
          <p:cNvSpPr txBox="1"/>
          <p:nvPr>
            <p:ph idx="3" type="body"/>
          </p:nvPr>
        </p:nvSpPr>
        <p:spPr>
          <a:xfrm>
            <a:off x="226525" y="4719800"/>
            <a:ext cx="31434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8" name="Google Shape;288;p44"/>
          <p:cNvSpPr txBox="1"/>
          <p:nvPr>
            <p:ph idx="4" type="body"/>
          </p:nvPr>
        </p:nvSpPr>
        <p:spPr>
          <a:xfrm>
            <a:off x="3590149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9" name="Google Shape;289;p44"/>
          <p:cNvSpPr txBox="1"/>
          <p:nvPr>
            <p:ph idx="5" type="body"/>
          </p:nvPr>
        </p:nvSpPr>
        <p:spPr>
          <a:xfrm>
            <a:off x="6345974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4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idx="1" type="body"/>
          </p:nvPr>
        </p:nvSpPr>
        <p:spPr>
          <a:xfrm>
            <a:off x="2265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" name="Google Shape;292;p45"/>
          <p:cNvSpPr txBox="1"/>
          <p:nvPr>
            <p:ph idx="2" type="subTitle"/>
          </p:nvPr>
        </p:nvSpPr>
        <p:spPr>
          <a:xfrm>
            <a:off x="2265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45"/>
          <p:cNvSpPr txBox="1"/>
          <p:nvPr>
            <p:ph idx="3" type="body"/>
          </p:nvPr>
        </p:nvSpPr>
        <p:spPr>
          <a:xfrm>
            <a:off x="3235500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4" name="Google Shape;294;p45"/>
          <p:cNvSpPr txBox="1"/>
          <p:nvPr>
            <p:ph idx="4" type="subTitle"/>
          </p:nvPr>
        </p:nvSpPr>
        <p:spPr>
          <a:xfrm>
            <a:off x="3235500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45"/>
          <p:cNvSpPr txBox="1"/>
          <p:nvPr>
            <p:ph idx="5" type="body"/>
          </p:nvPr>
        </p:nvSpPr>
        <p:spPr>
          <a:xfrm>
            <a:off x="61530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6" name="Google Shape;296;p45"/>
          <p:cNvSpPr txBox="1"/>
          <p:nvPr>
            <p:ph idx="6" type="subTitle"/>
          </p:nvPr>
        </p:nvSpPr>
        <p:spPr>
          <a:xfrm>
            <a:off x="61530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5"/>
          <p:cNvSpPr txBox="1"/>
          <p:nvPr>
            <p:ph type="title"/>
          </p:nvPr>
        </p:nvSpPr>
        <p:spPr>
          <a:xfrm>
            <a:off x="226525" y="1793250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4_1_1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6"/>
          <p:cNvSpPr txBox="1"/>
          <p:nvPr>
            <p:ph idx="1" type="body"/>
          </p:nvPr>
        </p:nvSpPr>
        <p:spPr>
          <a:xfrm>
            <a:off x="226525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0" name="Google Shape;300;p46"/>
          <p:cNvSpPr txBox="1"/>
          <p:nvPr>
            <p:ph idx="2" type="subTitle"/>
          </p:nvPr>
        </p:nvSpPr>
        <p:spPr>
          <a:xfrm>
            <a:off x="226525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46"/>
          <p:cNvSpPr txBox="1"/>
          <p:nvPr>
            <p:ph idx="3" type="body"/>
          </p:nvPr>
        </p:nvSpPr>
        <p:spPr>
          <a:xfrm>
            <a:off x="4841843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2" name="Google Shape;302;p46"/>
          <p:cNvSpPr txBox="1"/>
          <p:nvPr>
            <p:ph idx="4" type="subTitle"/>
          </p:nvPr>
        </p:nvSpPr>
        <p:spPr>
          <a:xfrm>
            <a:off x="4841843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46"/>
          <p:cNvSpPr txBox="1"/>
          <p:nvPr>
            <p:ph idx="5" type="body"/>
          </p:nvPr>
        </p:nvSpPr>
        <p:spPr>
          <a:xfrm>
            <a:off x="226525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" name="Google Shape;304;p46"/>
          <p:cNvSpPr txBox="1"/>
          <p:nvPr>
            <p:ph idx="6" type="subTitle"/>
          </p:nvPr>
        </p:nvSpPr>
        <p:spPr>
          <a:xfrm>
            <a:off x="226525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46"/>
          <p:cNvSpPr txBox="1"/>
          <p:nvPr>
            <p:ph idx="7" type="body"/>
          </p:nvPr>
        </p:nvSpPr>
        <p:spPr>
          <a:xfrm>
            <a:off x="4841843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6" name="Google Shape;306;p46"/>
          <p:cNvSpPr txBox="1"/>
          <p:nvPr>
            <p:ph idx="8" type="subTitle"/>
          </p:nvPr>
        </p:nvSpPr>
        <p:spPr>
          <a:xfrm>
            <a:off x="4841843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46"/>
          <p:cNvSpPr txBox="1"/>
          <p:nvPr>
            <p:ph type="title"/>
          </p:nvPr>
        </p:nvSpPr>
        <p:spPr>
          <a:xfrm>
            <a:off x="226525" y="433125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" name="Google Shape;314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" name="Google Shape;315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8" name="Google Shape;318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2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2" name="Google Shape;322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3" name="Google Shape;323;p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4" name="Google Shape;32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_2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2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7" name="Google Shape;327;p52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52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52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0" name="Google Shape;33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2" name="Google Shape;332;p52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3" name="Google Shape;333;p52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_1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3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6" name="Google Shape;336;p53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37" name="Google Shape;337;p53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38" name="Google Shape;338;p53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9" name="Google Shape;339;p53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53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1" name="Google Shape;34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3" name="Google Shape;343;p53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4" name="Google Shape;344;p53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5" name="Google Shape;345;p53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1" Type="http://schemas.openxmlformats.org/officeDocument/2006/relationships/theme" Target="../theme/theme2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  <a:defRPr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4"/>
          <p:cNvSpPr txBox="1"/>
          <p:nvPr>
            <p:ph type="title"/>
          </p:nvPr>
        </p:nvSpPr>
        <p:spPr>
          <a:xfrm>
            <a:off x="226525" y="338950"/>
            <a:ext cx="4168500" cy="49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MPI Lead: Toni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51" name="Google Shape;351;p54"/>
          <p:cNvSpPr txBox="1"/>
          <p:nvPr>
            <p:ph idx="4294967295" type="title"/>
          </p:nvPr>
        </p:nvSpPr>
        <p:spPr>
          <a:xfrm>
            <a:off x="226525" y="753350"/>
            <a:ext cx="4673100" cy="4163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Transistors in Analog Design</a:t>
            </a:r>
            <a:br>
              <a:rPr lang="en" sz="4000"/>
            </a:br>
            <a:r>
              <a:rPr b="0" lang="en" sz="4000"/>
              <a:t>Bass Distortion</a:t>
            </a:r>
            <a:endParaRPr b="0" sz="4000"/>
          </a:p>
        </p:txBody>
      </p:sp>
      <p:pic>
        <p:nvPicPr>
          <p:cNvPr id="352" name="Google Shape;35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2550" y="95101"/>
            <a:ext cx="4408474" cy="229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175" y="2820018"/>
            <a:ext cx="3939575" cy="1989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3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Part 5: Output</a:t>
            </a:r>
            <a:endParaRPr sz="4000"/>
          </a:p>
        </p:txBody>
      </p:sp>
      <p:sp>
        <p:nvSpPr>
          <p:cNvPr id="429" name="Google Shape;429;p63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430" name="Google Shape;430;p63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431" name="Google Shape;431;p63"/>
          <p:cNvSpPr txBox="1"/>
          <p:nvPr/>
        </p:nvSpPr>
        <p:spPr>
          <a:xfrm>
            <a:off x="231975" y="195350"/>
            <a:ext cx="4722900" cy="3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32" name="Google Shape;43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875" y="1323325"/>
            <a:ext cx="2686050" cy="177165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63"/>
          <p:cNvSpPr txBox="1"/>
          <p:nvPr/>
        </p:nvSpPr>
        <p:spPr>
          <a:xfrm>
            <a:off x="472425" y="402575"/>
            <a:ext cx="4341000" cy="3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C6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-&gt;AC coupling capacitor that blocks any DC offset present at the collector of the transistor while only passing the amplified AC signal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Think practically: what would happen if it wasn’t there?</a:t>
            </a:r>
            <a:endParaRPr sz="1700">
              <a:solidFill>
                <a:schemeClr val="dk2"/>
              </a:solidFill>
              <a:highlight>
                <a:srgbClr val="EA9999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4"/>
          <p:cNvSpPr txBox="1"/>
          <p:nvPr>
            <p:ph idx="1" type="body"/>
          </p:nvPr>
        </p:nvSpPr>
        <p:spPr>
          <a:xfrm>
            <a:off x="226525" y="4143595"/>
            <a:ext cx="8673000" cy="78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Fabrication </a:t>
            </a:r>
            <a:endParaRPr/>
          </a:p>
        </p:txBody>
      </p:sp>
      <p:pic>
        <p:nvPicPr>
          <p:cNvPr id="439" name="Google Shape;43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400" y="260975"/>
            <a:ext cx="4263801" cy="2220725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64"/>
          <p:cNvSpPr txBox="1"/>
          <p:nvPr/>
        </p:nvSpPr>
        <p:spPr>
          <a:xfrm>
            <a:off x="5425200" y="0"/>
            <a:ext cx="2892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Component List</a:t>
            </a:r>
            <a:endParaRPr sz="1500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441" name="Google Shape;441;p64"/>
          <p:cNvGraphicFramePr/>
          <p:nvPr/>
        </p:nvGraphicFramePr>
        <p:xfrm>
          <a:off x="5020375" y="41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{087330AF-7EAC-461F-8464-437CB64054B1}</a:tableStyleId>
              </a:tblPr>
              <a:tblGrid>
                <a:gridCol w="1807350"/>
                <a:gridCol w="916675"/>
                <a:gridCol w="978525"/>
              </a:tblGrid>
              <a:tr h="36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Inter"/>
                          <a:ea typeface="Inter"/>
                          <a:cs typeface="Inter"/>
                          <a:sym typeface="Inter"/>
                        </a:rPr>
                        <a:t>Name</a:t>
                      </a:r>
                      <a:endParaRPr b="1" sz="12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Inter"/>
                          <a:ea typeface="Inter"/>
                          <a:cs typeface="Inter"/>
                          <a:sym typeface="Inter"/>
                        </a:rPr>
                        <a:t>Quantity</a:t>
                      </a:r>
                      <a:endParaRPr b="1" sz="12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Inter"/>
                          <a:ea typeface="Inter"/>
                          <a:cs typeface="Inter"/>
                          <a:sym typeface="Inter"/>
                        </a:rPr>
                        <a:t>Symbol(s)</a:t>
                      </a:r>
                      <a:endParaRPr b="1" sz="12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2N3904 NPN Transistor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Q1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3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10K pot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R6, R7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289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100K pot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R4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38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500K pot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R1, R3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295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100 uF cap (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polarized) 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C5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2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2.2uF cap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C1, C2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69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10uF cap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C4, C6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32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0.1 uF capacitors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1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C3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5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Male/looped pin header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6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TP1 - 6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0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Female pin header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4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Inter"/>
                          <a:ea typeface="Inter"/>
                          <a:cs typeface="Inter"/>
                          <a:sym typeface="Inter"/>
                        </a:rPr>
                        <a:t>D3 (2), D4 (2)</a:t>
                      </a:r>
                      <a:endParaRPr sz="1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0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Resistors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3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R2, R5, R8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0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Diodes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2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EA9999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D1, D2</a:t>
                      </a:r>
                      <a:endParaRPr sz="1000">
                        <a:highlight>
                          <a:srgbClr val="EA9999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42" name="Google Shape;442;p64"/>
          <p:cNvSpPr txBox="1"/>
          <p:nvPr/>
        </p:nvSpPr>
        <p:spPr>
          <a:xfrm>
            <a:off x="453200" y="2986825"/>
            <a:ext cx="3964200" cy="10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❏"/>
            </a:pPr>
            <a:r>
              <a:rPr b="1" lang="en" sz="1200">
                <a:solidFill>
                  <a:schemeClr val="dk1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For resistors</a:t>
            </a:r>
            <a:r>
              <a:rPr b="1"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-&gt; find the indicated value (500 ohm, 68k, 7.5k) in the Hive benchtop drawers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❏"/>
            </a:pPr>
            <a:r>
              <a:rPr b="1" lang="en" sz="1200">
                <a:solidFill>
                  <a:schemeClr val="dk1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For diodes</a:t>
            </a:r>
            <a:r>
              <a:rPr lang="en" sz="1200">
                <a:solidFill>
                  <a:schemeClr val="dk1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-&gt; 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this is part of the distortion you get to personalise! Pick and choose from the Hive benchtop drawers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5"/>
          <p:cNvSpPr txBox="1"/>
          <p:nvPr>
            <p:ph type="title"/>
          </p:nvPr>
        </p:nvSpPr>
        <p:spPr>
          <a:xfrm>
            <a:off x="226525" y="-543750"/>
            <a:ext cx="4119000" cy="13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Simulation/Testing</a:t>
            </a:r>
            <a:endParaRPr/>
          </a:p>
        </p:txBody>
      </p:sp>
      <p:sp>
        <p:nvSpPr>
          <p:cNvPr id="448" name="Google Shape;448;p65"/>
          <p:cNvSpPr txBox="1"/>
          <p:nvPr>
            <p:ph idx="1" type="body"/>
          </p:nvPr>
        </p:nvSpPr>
        <p:spPr>
          <a:xfrm>
            <a:off x="226525" y="781947"/>
            <a:ext cx="4119000" cy="3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b="1" lang="en" sz="1500"/>
              <a:t>Function generator</a:t>
            </a:r>
            <a:r>
              <a:rPr lang="en" sz="1500"/>
              <a:t>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Use 1 BNC -&gt; banana cable and 1 BNC -&gt; BNC cable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Use a </a:t>
            </a:r>
            <a:r>
              <a:rPr lang="en" sz="1500">
                <a:highlight>
                  <a:srgbClr val="EA9999"/>
                </a:highlight>
              </a:rPr>
              <a:t>T-splitter</a:t>
            </a:r>
            <a:r>
              <a:rPr lang="en" sz="1500"/>
              <a:t> on the input of the generator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the BNC -&gt; BNC cable from the T-splitter to the o-scope input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other cable from T-splitter to circuit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Hook up red to input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Hook up black to GND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Set generated function to: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romanLcParenR"/>
            </a:pPr>
            <a:r>
              <a:rPr lang="en" sz="1500"/>
              <a:t>High-z </a:t>
            </a:r>
            <a:r>
              <a:rPr lang="en" sz="1500"/>
              <a:t>impedance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romanLcParenR"/>
            </a:pPr>
            <a:r>
              <a:rPr lang="en" sz="1500"/>
              <a:t>100 Hz frequency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romanLcParenR"/>
            </a:pPr>
            <a:r>
              <a:rPr lang="en" sz="1500"/>
              <a:t>1 Vpp amplitude (sine wave)</a:t>
            </a:r>
            <a:endParaRPr sz="1500"/>
          </a:p>
        </p:txBody>
      </p:sp>
      <p:sp>
        <p:nvSpPr>
          <p:cNvPr id="449" name="Google Shape;449;p65"/>
          <p:cNvSpPr txBox="1"/>
          <p:nvPr/>
        </p:nvSpPr>
        <p:spPr>
          <a:xfrm>
            <a:off x="226525" y="5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PROBLEM &amp; SOLUTION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0" name="Google Shape;450;p65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51" name="Google Shape;451;p65"/>
          <p:cNvPicPr preferRelativeResize="0"/>
          <p:nvPr/>
        </p:nvPicPr>
        <p:blipFill rotWithShape="1">
          <a:blip r:embed="rId3">
            <a:alphaModFix/>
          </a:blip>
          <a:srcRect b="21438" l="0" r="0" t="12393"/>
          <a:stretch/>
        </p:blipFill>
        <p:spPr>
          <a:xfrm>
            <a:off x="5021850" y="402575"/>
            <a:ext cx="1325700" cy="877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2" name="Google Shape;452;p65"/>
          <p:cNvCxnSpPr/>
          <p:nvPr/>
        </p:nvCxnSpPr>
        <p:spPr>
          <a:xfrm flipH="1" rot="10800000">
            <a:off x="4079850" y="1080500"/>
            <a:ext cx="775200" cy="620100"/>
          </a:xfrm>
          <a:prstGeom prst="straightConnector1">
            <a:avLst/>
          </a:prstGeom>
          <a:noFill/>
          <a:ln cap="flat" cmpd="sng" w="28575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53" name="Google Shape;45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4350" y="781949"/>
            <a:ext cx="2574800" cy="154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65"/>
          <p:cNvPicPr preferRelativeResize="0"/>
          <p:nvPr/>
        </p:nvPicPr>
        <p:blipFill rotWithShape="1">
          <a:blip r:embed="rId5">
            <a:alphaModFix/>
          </a:blip>
          <a:srcRect b="20737" l="8847" r="9232" t="22025"/>
          <a:stretch/>
        </p:blipFill>
        <p:spPr>
          <a:xfrm>
            <a:off x="4511775" y="2752800"/>
            <a:ext cx="4222325" cy="196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6"/>
          <p:cNvSpPr txBox="1"/>
          <p:nvPr>
            <p:ph type="title"/>
          </p:nvPr>
        </p:nvSpPr>
        <p:spPr>
          <a:xfrm>
            <a:off x="226525" y="402575"/>
            <a:ext cx="4119000" cy="54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Simulation/Testing</a:t>
            </a:r>
            <a:endParaRPr/>
          </a:p>
        </p:txBody>
      </p:sp>
      <p:sp>
        <p:nvSpPr>
          <p:cNvPr id="460" name="Google Shape;460;p66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PROBLEM &amp; SOLUTION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1" name="Google Shape;461;p66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2" name="Google Shape;462;p66"/>
          <p:cNvSpPr txBox="1"/>
          <p:nvPr>
            <p:ph idx="1" type="body"/>
          </p:nvPr>
        </p:nvSpPr>
        <p:spPr>
          <a:xfrm>
            <a:off x="226525" y="781947"/>
            <a:ext cx="4119000" cy="3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b="1" lang="en" sz="1500"/>
              <a:t>Oscilloscope</a:t>
            </a:r>
            <a:r>
              <a:rPr lang="en" sz="1500"/>
              <a:t>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Use 1 BNC -&gt; banana cable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One input should have the function generator signal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the BNC -&gt; banana cable to the other input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Hook up red to output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Hook up black to GND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Turn on scope and hit </a:t>
            </a:r>
            <a:r>
              <a:rPr lang="en" sz="1500">
                <a:highlight>
                  <a:srgbClr val="EA9999"/>
                </a:highlight>
              </a:rPr>
              <a:t>Default Setup</a:t>
            </a:r>
            <a:endParaRPr sz="1500">
              <a:highlight>
                <a:srgbClr val="EA9999"/>
              </a:highlight>
            </a:endParaRPr>
          </a:p>
        </p:txBody>
      </p:sp>
      <p:pic>
        <p:nvPicPr>
          <p:cNvPr id="463" name="Google Shape;463;p66"/>
          <p:cNvPicPr preferRelativeResize="0"/>
          <p:nvPr/>
        </p:nvPicPr>
        <p:blipFill rotWithShape="1">
          <a:blip r:embed="rId3">
            <a:alphaModFix/>
          </a:blip>
          <a:srcRect b="0" l="9920" r="10714" t="21685"/>
          <a:stretch/>
        </p:blipFill>
        <p:spPr>
          <a:xfrm>
            <a:off x="4511675" y="950675"/>
            <a:ext cx="3998400" cy="2219425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66"/>
          <p:cNvSpPr/>
          <p:nvPr/>
        </p:nvSpPr>
        <p:spPr>
          <a:xfrm>
            <a:off x="7635575" y="1274125"/>
            <a:ext cx="396300" cy="295800"/>
          </a:xfrm>
          <a:prstGeom prst="ellipse">
            <a:avLst/>
          </a:prstGeom>
          <a:noFill/>
          <a:ln cap="flat" cmpd="sng" w="28575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65" name="Google Shape;465;p66"/>
          <p:cNvCxnSpPr/>
          <p:nvPr/>
        </p:nvCxnSpPr>
        <p:spPr>
          <a:xfrm flipH="1" rot="10800000">
            <a:off x="4184400" y="1573500"/>
            <a:ext cx="3307200" cy="1308300"/>
          </a:xfrm>
          <a:prstGeom prst="straightConnector1">
            <a:avLst/>
          </a:prstGeom>
          <a:noFill/>
          <a:ln cap="flat" cmpd="sng" w="28575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7"/>
          <p:cNvSpPr txBox="1"/>
          <p:nvPr>
            <p:ph type="title"/>
          </p:nvPr>
        </p:nvSpPr>
        <p:spPr>
          <a:xfrm>
            <a:off x="226525" y="164375"/>
            <a:ext cx="4119000" cy="13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Simulation/Testing</a:t>
            </a:r>
            <a:endParaRPr/>
          </a:p>
        </p:txBody>
      </p:sp>
      <p:sp>
        <p:nvSpPr>
          <p:cNvPr id="471" name="Google Shape;471;p67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PROBLEM &amp; SOLUTION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2" name="Google Shape;472;p67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3" name="Google Shape;473;p67"/>
          <p:cNvSpPr txBox="1"/>
          <p:nvPr>
            <p:ph idx="1" type="body"/>
          </p:nvPr>
        </p:nvSpPr>
        <p:spPr>
          <a:xfrm>
            <a:off x="287575" y="1490075"/>
            <a:ext cx="4119000" cy="3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b="1" lang="en" sz="1500"/>
              <a:t>Power Supply</a:t>
            </a:r>
            <a:r>
              <a:rPr lang="en" sz="1500"/>
              <a:t>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2 banana -&gt; banana cables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1 cable from +20V to +9V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Connect other cable from COM to GND TP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arenR"/>
            </a:pPr>
            <a:r>
              <a:rPr lang="en" sz="1500"/>
              <a:t>Set power supply to 9V on the 20V output</a:t>
            </a:r>
            <a:endParaRPr sz="1500"/>
          </a:p>
        </p:txBody>
      </p:sp>
      <p:pic>
        <p:nvPicPr>
          <p:cNvPr id="474" name="Google Shape;47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2700" y="861449"/>
            <a:ext cx="3181475" cy="31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8"/>
          <p:cNvSpPr txBox="1"/>
          <p:nvPr>
            <p:ph idx="3" type="title"/>
          </p:nvPr>
        </p:nvSpPr>
        <p:spPr>
          <a:xfrm>
            <a:off x="287600" y="947626"/>
            <a:ext cx="4119000" cy="142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you should expect to see...</a:t>
            </a:r>
            <a:endParaRPr/>
          </a:p>
        </p:txBody>
      </p:sp>
      <p:pic>
        <p:nvPicPr>
          <p:cNvPr id="480" name="Google Shape;480;p68" title="IMG_5108.jpg"/>
          <p:cNvPicPr preferRelativeResize="0"/>
          <p:nvPr/>
        </p:nvPicPr>
        <p:blipFill rotWithShape="1">
          <a:blip r:embed="rId3">
            <a:alphaModFix/>
          </a:blip>
          <a:srcRect b="25043" l="5114" r="0" t="0"/>
          <a:stretch/>
        </p:blipFill>
        <p:spPr>
          <a:xfrm>
            <a:off x="4762575" y="1216275"/>
            <a:ext cx="4119000" cy="2380575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68"/>
          <p:cNvSpPr txBox="1"/>
          <p:nvPr/>
        </p:nvSpPr>
        <p:spPr>
          <a:xfrm>
            <a:off x="287600" y="2729825"/>
            <a:ext cx="3211500" cy="19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For questions/comments on 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this circuit and workshop, contact: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rgbClr val="EA9999"/>
                </a:highlight>
                <a:latin typeface="Roboto Mono"/>
                <a:ea typeface="Roboto Mono"/>
                <a:cs typeface="Roboto Mono"/>
                <a:sym typeface="Roboto Mono"/>
              </a:rPr>
              <a:t>Antonia (Toni) Rabisheva</a:t>
            </a:r>
            <a:endParaRPr b="1">
              <a:solidFill>
                <a:schemeClr val="dk1"/>
              </a:solidFill>
              <a:highlight>
                <a:srgbClr val="EA99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~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rgbClr val="EA9999"/>
                </a:highlight>
                <a:latin typeface="Roboto Mono"/>
                <a:ea typeface="Roboto Mono"/>
                <a:cs typeface="Roboto Mono"/>
                <a:sym typeface="Roboto Mono"/>
              </a:rPr>
              <a:t>arabisheva3@gatech.edu</a:t>
            </a:r>
            <a:endParaRPr b="1">
              <a:solidFill>
                <a:schemeClr val="dk1"/>
              </a:solidFill>
              <a:highlight>
                <a:srgbClr val="EA9999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5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Terminology &amp; Concepts</a:t>
            </a:r>
            <a:endParaRPr sz="4000"/>
          </a:p>
        </p:txBody>
      </p:sp>
      <p:sp>
        <p:nvSpPr>
          <p:cNvPr id="359" name="Google Shape;359;p55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360" name="Google Shape;360;p55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graphicFrame>
        <p:nvGraphicFramePr>
          <p:cNvPr id="361" name="Google Shape;361;p55"/>
          <p:cNvGraphicFramePr/>
          <p:nvPr/>
        </p:nvGraphicFramePr>
        <p:xfrm>
          <a:off x="432950" y="16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{087330AF-7EAC-461F-8464-437CB64054B1}</a:tableStyleId>
              </a:tblPr>
              <a:tblGrid>
                <a:gridCol w="2017550"/>
                <a:gridCol w="6467025"/>
              </a:tblGrid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Audio Amplifier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 circuit that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increases the amplitude of low-power audio signals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to a level suitable for driving loudspeakers, usually including filters in their design for better sound reproduction</a:t>
                      </a:r>
                      <a:endParaRPr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Filter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 circuit that selectively allows signals of certain frequencies to pass while attenuating others. It's commonly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used to remove unwanted noise or to separate different frequency components in a signal</a:t>
                      </a:r>
                      <a:endParaRPr sz="1000">
                        <a:solidFill>
                          <a:srgbClr val="EA9999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Amplification vs Switching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In BJT transistors,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amplification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occurs when the transistor operates in the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active region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, where it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linearly increases the input signal's amplitude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. In contrast,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switching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uses the transistor in either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cutoff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(off) or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saturation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(on) regions,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acting like an electronic on/off switch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rather than varying signal strength.</a:t>
                      </a:r>
                      <a:endParaRPr sz="9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 vs DC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 (Alternating Current)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is a signal that constantly changes direction and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varies in voltage over time,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often forming a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wave-like shape such as a sine wave.</a:t>
                      </a:r>
                      <a:endParaRPr sz="1000">
                        <a:solidFill>
                          <a:srgbClr val="EA9999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DC (Direct Current)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is a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flat, constant signal that stays at the same voltage level</a:t>
                      </a:r>
                      <a:endParaRPr sz="1000">
                        <a:solidFill>
                          <a:srgbClr val="EA9999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DC Offset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Refers to biasing of transistors -&gt;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 constant DC voltage needs to be set and applied to the base 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to ensure the transistor operates within the correct region (active in our case)</a:t>
                      </a:r>
                      <a:endParaRPr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Clipping 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Clipping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, in relation to diodes, occurs when diodes are used in a circuit to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limit the voltage of a signal by cutting off (or "clipping") parts of the waveform that exceed certain voltage levels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. This creates a flattened top or bottom of the signal</a:t>
                      </a:r>
                      <a:endParaRPr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9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Feedback</a:t>
                      </a:r>
                      <a:endParaRPr b="1"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Feedback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in a BJT transistor circuit involves </a:t>
                      </a:r>
                      <a:r>
                        <a:rPr lang="en" sz="1000">
                          <a:solidFill>
                            <a:srgbClr val="EA9999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routing a portion of the output signal back to the input to influence the transistor's behavior</a:t>
                      </a:r>
                      <a:r>
                        <a:rPr lang="en" sz="100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. Can be negative or positive.</a:t>
                      </a:r>
                      <a:endParaRPr sz="10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800" y="798725"/>
            <a:ext cx="2342075" cy="2388000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67" name="Google Shape;36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4750" y="104375"/>
            <a:ext cx="3230225" cy="1999500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68" name="Google Shape;368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4575" y="2571750"/>
            <a:ext cx="3778075" cy="2485575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9" name="Google Shape;369;p56"/>
          <p:cNvSpPr txBox="1"/>
          <p:nvPr/>
        </p:nvSpPr>
        <p:spPr>
          <a:xfrm>
            <a:off x="347788" y="3438100"/>
            <a:ext cx="25401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NPN BJT Transistor</a:t>
            </a:r>
            <a:endParaRPr sz="17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" name="Google Shape;370;p56"/>
          <p:cNvSpPr txBox="1"/>
          <p:nvPr/>
        </p:nvSpPr>
        <p:spPr>
          <a:xfrm>
            <a:off x="7539295" y="3438100"/>
            <a:ext cx="1604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Clipping</a:t>
            </a:r>
            <a:endParaRPr sz="17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7"/>
          <p:cNvSpPr txBox="1"/>
          <p:nvPr/>
        </p:nvSpPr>
        <p:spPr>
          <a:xfrm>
            <a:off x="836238" y="2364150"/>
            <a:ext cx="25401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Potentiometer</a:t>
            </a:r>
            <a:endParaRPr sz="17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6" name="Google Shape;376;p57"/>
          <p:cNvSpPr txBox="1"/>
          <p:nvPr/>
        </p:nvSpPr>
        <p:spPr>
          <a:xfrm>
            <a:off x="2967295" y="4048675"/>
            <a:ext cx="1604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Diodes</a:t>
            </a:r>
            <a:endParaRPr sz="17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77" name="Google Shape;377;p57"/>
          <p:cNvPicPr preferRelativeResize="0"/>
          <p:nvPr/>
        </p:nvPicPr>
        <p:blipFill rotWithShape="1">
          <a:blip r:embed="rId3">
            <a:alphaModFix/>
          </a:blip>
          <a:srcRect b="0" l="26804" r="0" t="0"/>
          <a:stretch/>
        </p:blipFill>
        <p:spPr>
          <a:xfrm>
            <a:off x="186500" y="140575"/>
            <a:ext cx="4385500" cy="2120942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78" name="Google Shape;378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0074" y="2375697"/>
            <a:ext cx="4160826" cy="2520051"/>
          </a:xfrm>
          <a:prstGeom prst="rect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974"/>
            <a:ext cx="9144000" cy="4597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9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Part 1: Input </a:t>
            </a:r>
            <a:endParaRPr sz="4000"/>
          </a:p>
        </p:txBody>
      </p:sp>
      <p:sp>
        <p:nvSpPr>
          <p:cNvPr id="389" name="Google Shape;389;p59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390" name="Google Shape;390;p59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391" name="Google Shape;391;p59"/>
          <p:cNvSpPr txBox="1"/>
          <p:nvPr/>
        </p:nvSpPr>
        <p:spPr>
          <a:xfrm>
            <a:off x="139450" y="2344700"/>
            <a:ext cx="8742000" cy="17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input is a small AC voltage signal with a frequency of </a:t>
            </a: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60Hz - 250Hz</a:t>
            </a:r>
            <a:endParaRPr b="1"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High pass filter -&gt; </a:t>
            </a:r>
            <a:r>
              <a:rPr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why include it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and </a:t>
            </a:r>
            <a:r>
              <a:rPr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how does this work?</a:t>
            </a:r>
            <a:endParaRPr sz="1800">
              <a:solidFill>
                <a:schemeClr val="dk2"/>
              </a:solidFill>
              <a:highlight>
                <a:srgbClr val="EA9999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EA9999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Test points -&gt; </a:t>
            </a:r>
            <a:r>
              <a:rPr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why are these important?</a:t>
            </a:r>
            <a:endParaRPr sz="1800">
              <a:solidFill>
                <a:schemeClr val="dk2"/>
              </a:solidFill>
              <a:highlight>
                <a:srgbClr val="EA9999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92" name="Google Shape;39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400" y="402575"/>
            <a:ext cx="4392725" cy="16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0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Part 2: DC Offset + Bias</a:t>
            </a:r>
            <a:endParaRPr sz="4000"/>
          </a:p>
        </p:txBody>
      </p:sp>
      <p:sp>
        <p:nvSpPr>
          <p:cNvPr id="398" name="Google Shape;398;p60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399" name="Google Shape;399;p60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pic>
        <p:nvPicPr>
          <p:cNvPr id="400" name="Google Shape;40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75" y="316200"/>
            <a:ext cx="3960934" cy="3389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60"/>
          <p:cNvSpPr txBox="1"/>
          <p:nvPr/>
        </p:nvSpPr>
        <p:spPr>
          <a:xfrm>
            <a:off x="4802975" y="316200"/>
            <a:ext cx="4341000" cy="3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b="1"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R5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-&gt; Connects 9V to the R3, R1 junction, forming a voltage divider that sets the DC offset for the base of the transistor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b="1"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R3, R1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-&gt; Adjustable voltage divider 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❏"/>
            </a:pPr>
            <a:r>
              <a:rPr b="1" lang="en" sz="18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C3</a:t>
            </a: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Used for AC coupling (ensures DC bias is stable by shunting AC noise signals)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1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Part 3: Clipping</a:t>
            </a:r>
            <a:endParaRPr sz="4000"/>
          </a:p>
        </p:txBody>
      </p:sp>
      <p:sp>
        <p:nvSpPr>
          <p:cNvPr id="407" name="Google Shape;407;p61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408" name="Google Shape;408;p61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pic>
        <p:nvPicPr>
          <p:cNvPr id="409" name="Google Shape;40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1527" y="523662"/>
            <a:ext cx="2904150" cy="4096174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61"/>
          <p:cNvSpPr txBox="1"/>
          <p:nvPr/>
        </p:nvSpPr>
        <p:spPr>
          <a:xfrm>
            <a:off x="114700" y="255800"/>
            <a:ext cx="5781600" cy="3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Left branch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Clips positive values of signal (AC) waveform 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Right branch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Clips negative values of signal (AC) waveform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↑ diodes = ↑ voltage threshold = ↓ clipping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Adjustable resistor -&gt; sloped clipping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C2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AC coupling 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-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Blocks DC signal from clipping branches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-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Passes AC signal to base of the transistor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-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Ensures DC signals from clipping branches don’t affect bias voltage divider from previous stage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2"/>
          <p:cNvSpPr txBox="1"/>
          <p:nvPr>
            <p:ph type="title"/>
          </p:nvPr>
        </p:nvSpPr>
        <p:spPr>
          <a:xfrm>
            <a:off x="226525" y="4249696"/>
            <a:ext cx="8691000" cy="7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</a:t>
            </a:r>
            <a:r>
              <a:rPr lang="en" sz="4000"/>
              <a:t>r</a:t>
            </a:r>
            <a:r>
              <a:rPr lang="en" sz="4000"/>
              <a:t>t 4: Amplification</a:t>
            </a:r>
            <a:endParaRPr sz="4000"/>
          </a:p>
        </p:txBody>
      </p:sp>
      <p:sp>
        <p:nvSpPr>
          <p:cNvPr id="416" name="Google Shape;416;p62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417" name="Google Shape;417;p62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418" name="Google Shape;418;p62"/>
          <p:cNvSpPr txBox="1"/>
          <p:nvPr/>
        </p:nvSpPr>
        <p:spPr>
          <a:xfrm>
            <a:off x="231975" y="195350"/>
            <a:ext cx="8649600" cy="3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9" name="Google Shape;41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7618" y="677875"/>
            <a:ext cx="3029906" cy="32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62"/>
          <p:cNvSpPr txBox="1"/>
          <p:nvPr/>
        </p:nvSpPr>
        <p:spPr>
          <a:xfrm>
            <a:off x="6818875" y="1230975"/>
            <a:ext cx="346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B</a:t>
            </a:r>
            <a:endParaRPr b="1" sz="1800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1" name="Google Shape;421;p62"/>
          <p:cNvSpPr txBox="1"/>
          <p:nvPr/>
        </p:nvSpPr>
        <p:spPr>
          <a:xfrm>
            <a:off x="7390050" y="1682988"/>
            <a:ext cx="346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endParaRPr b="1" sz="1800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62"/>
          <p:cNvSpPr txBox="1"/>
          <p:nvPr/>
        </p:nvSpPr>
        <p:spPr>
          <a:xfrm>
            <a:off x="7390050" y="1120588"/>
            <a:ext cx="346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endParaRPr b="1" sz="1800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3" name="Google Shape;423;p62"/>
          <p:cNvSpPr txBox="1"/>
          <p:nvPr/>
        </p:nvSpPr>
        <p:spPr>
          <a:xfrm>
            <a:off x="114700" y="255800"/>
            <a:ext cx="5541900" cy="3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Transistor</a:t>
            </a:r>
            <a:r>
              <a:rPr b="1"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 Biased in active region, it acts as an amplifier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-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Amplifies AC signal on </a:t>
            </a:r>
            <a:r>
              <a:rPr b="1"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base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R8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-&gt; Limits base current going into Q1 (protection: think bass guitar) and, with C2, creates a low-pass filter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Negative </a:t>
            </a: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feedback</a:t>
            </a:r>
            <a:r>
              <a:rPr b="1" lang="en" sz="1700">
                <a:solidFill>
                  <a:schemeClr val="dk2"/>
                </a:solidFill>
                <a:highlight>
                  <a:srgbClr val="EA9999"/>
                </a:highlight>
                <a:latin typeface="Inter"/>
                <a:ea typeface="Inter"/>
                <a:cs typeface="Inter"/>
                <a:sym typeface="Inter"/>
              </a:rPr>
              <a:t> loop</a:t>
            </a:r>
            <a:r>
              <a:rPr lang="en" sz="1700">
                <a:solidFill>
                  <a:schemeClr val="dk2"/>
                </a:solidFill>
                <a:highlight>
                  <a:schemeClr val="dk1"/>
                </a:highlight>
                <a:latin typeface="Inter"/>
                <a:ea typeface="Inter"/>
                <a:cs typeface="Inter"/>
                <a:sym typeface="Inter"/>
              </a:rPr>
              <a:t>:</a:t>
            </a:r>
            <a:endParaRPr sz="1700">
              <a:solidFill>
                <a:schemeClr val="dk2"/>
              </a:solidFill>
              <a:highlight>
                <a:schemeClr val="dk1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C4 </a:t>
            </a:r>
            <a:r>
              <a:rPr b="1"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↑ signal frequency = ↑ shunted to ground = ↓ gets amplified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R4, R2 </a:t>
            </a:r>
            <a:r>
              <a:rPr b="1"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-&gt;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↓ voltage drop 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across</a:t>
            </a: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transistor (V=IR) = ↓ amplification of signal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❏"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C5 -&gt; in parallel with R4 + R2…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↑ signal frequency = capacitor -&gt; short = ↑ voltage drop across transistor = ↑ amplification</a:t>
            </a:r>
            <a:endParaRPr sz="17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			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duct / Service Offering Overview #2">
  <a:themeElements>
    <a:clrScheme name="Simple Light">
      <a:dk1>
        <a:srgbClr val="000000"/>
      </a:dk1>
      <a:lt1>
        <a:srgbClr val="E2DFD2"/>
      </a:lt1>
      <a:dk2>
        <a:srgbClr val="FFFCE9"/>
      </a:dk2>
      <a:lt2>
        <a:srgbClr val="C9C3A7"/>
      </a:lt2>
      <a:accent1>
        <a:srgbClr val="FFEDCF"/>
      </a:accent1>
      <a:accent2>
        <a:srgbClr val="595959"/>
      </a:accent2>
      <a:accent3>
        <a:srgbClr val="D56F3E"/>
      </a:accent3>
      <a:accent4>
        <a:srgbClr val="FF7D00"/>
      </a:accent4>
      <a:accent5>
        <a:srgbClr val="78290F"/>
      </a:accent5>
      <a:accent6>
        <a:srgbClr val="D05353"/>
      </a:accent6>
      <a:hlink>
        <a:srgbClr val="DF29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